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09" r:id="rId4"/>
    <p:sldId id="310" r:id="rId5"/>
    <p:sldId id="314" r:id="rId6"/>
    <p:sldId id="312" r:id="rId7"/>
    <p:sldId id="313" r:id="rId8"/>
    <p:sldId id="315" r:id="rId9"/>
    <p:sldId id="31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7.7.2022.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4209c607-1097-4aa5-a68e-7f77788a09fc/assets/audio/01_starting_up_recipe_for_good_pupil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4209c607-1097-4aa5-a68e-7f77788a09fc/assets/audio/02_starting_up_classroom_language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7409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5366">
            <a:off x="1075828" y="1087265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7993625" y="272111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u="sng" dirty="0">
                <a:solidFill>
                  <a:srgbClr val="FF0000"/>
                </a:solidFill>
                <a:latin typeface="Avenir Next LT Pro" panose="020B0504020202020204" pitchFamily="34" charset="-18"/>
              </a:rPr>
              <a:t>STARTING UP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5869857" y="3292067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>
                <a:latin typeface="Avenir Next LT Pro" panose="020B0504020202020204" pitchFamily="34" charset="-18"/>
              </a:rPr>
              <a:t>Recipe</a:t>
            </a:r>
            <a:r>
              <a:rPr lang="hr-HR" sz="4000" dirty="0">
                <a:latin typeface="Avenir Next LT Pro" panose="020B0504020202020204" pitchFamily="34" charset="-18"/>
              </a:rPr>
              <a:t> for a </a:t>
            </a:r>
            <a:r>
              <a:rPr lang="hr-HR" sz="4000" dirty="0" err="1">
                <a:latin typeface="Avenir Next LT Pro" panose="020B0504020202020204" pitchFamily="34" charset="-18"/>
              </a:rPr>
              <a:t>good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pupil</a:t>
            </a:r>
            <a:endParaRPr lang="hr-HR" sz="40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wnload Torn Notebook Paper Png - Png Paper Torn PNG Image with ...">
            <a:extLst>
              <a:ext uri="{FF2B5EF4-FFF2-40B4-BE49-F238E27FC236}">
                <a16:creationId xmlns:a16="http://schemas.microsoft.com/office/drawing/2014/main" id="{44B6FF1D-B5F3-48C0-8B3E-91B3C919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14">
            <a:off x="1411282" y="-350869"/>
            <a:ext cx="9563181" cy="91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9E9B3B7-33F8-4B11-9770-D2826FC4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58" y="3154638"/>
            <a:ext cx="2514883" cy="1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02432B3B-03AB-44F4-8052-90A372BA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8" y="2239744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458A7D4F-E1E4-401D-B333-1F318CF4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1" y="1732840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Red Circle Png - Red Pen Circle Png PNG Image with No ...">
            <a:extLst>
              <a:ext uri="{FF2B5EF4-FFF2-40B4-BE49-F238E27FC236}">
                <a16:creationId xmlns:a16="http://schemas.microsoft.com/office/drawing/2014/main" id="{A8A2B9A1-8336-4420-9B46-60E7AF89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2" y="1635691"/>
            <a:ext cx="1898985" cy="8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d-wave-line-png-8 - Downtown Cabaret Downtown Cabaret">
            <a:extLst>
              <a:ext uri="{FF2B5EF4-FFF2-40B4-BE49-F238E27FC236}">
                <a16:creationId xmlns:a16="http://schemas.microsoft.com/office/drawing/2014/main" id="{3D9F8ABB-1D0F-4D7D-9A6E-F36BE436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72" flipV="1">
            <a:off x="3715313" y="3151221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-wave-line-png-8 - Downtown Cabaret Downtown Cabaret">
            <a:extLst>
              <a:ext uri="{FF2B5EF4-FFF2-40B4-BE49-F238E27FC236}">
                <a16:creationId xmlns:a16="http://schemas.microsoft.com/office/drawing/2014/main" id="{E618FA9D-10CF-4CF0-A917-ABD3DA1D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443" flipV="1">
            <a:off x="4884142" y="2814615"/>
            <a:ext cx="1016351" cy="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d-wave-line-png-8 - Downtown Cabaret Downtown Cabaret">
            <a:extLst>
              <a:ext uri="{FF2B5EF4-FFF2-40B4-BE49-F238E27FC236}">
                <a16:creationId xmlns:a16="http://schemas.microsoft.com/office/drawing/2014/main" id="{7E3C0486-0DBE-4FA8-B375-97558C26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154" flipH="1" flipV="1">
            <a:off x="6906539" y="2755210"/>
            <a:ext cx="1431181" cy="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87A7C4-FACD-4E78-A349-D33AAC64A9A4}"/>
              </a:ext>
            </a:extLst>
          </p:cNvPr>
          <p:cNvSpPr txBox="1"/>
          <p:nvPr/>
        </p:nvSpPr>
        <p:spPr>
          <a:xfrm rot="21408452">
            <a:off x="5472930" y="371583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Ink Free" panose="03080402000500000000" pitchFamily="66" charset="0"/>
              </a:rPr>
              <a:t>SCHOOL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6F9C355-9F04-4FA6-880A-3791768B981F}"/>
              </a:ext>
            </a:extLst>
          </p:cNvPr>
          <p:cNvSpPr txBox="1"/>
          <p:nvPr/>
        </p:nvSpPr>
        <p:spPr>
          <a:xfrm rot="21321731">
            <a:off x="2713412" y="2367963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teacher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CB2CF-42F7-4567-A046-04BE19855AAC}"/>
              </a:ext>
            </a:extLst>
          </p:cNvPr>
          <p:cNvSpPr txBox="1"/>
          <p:nvPr/>
        </p:nvSpPr>
        <p:spPr>
          <a:xfrm rot="21321731">
            <a:off x="4787249" y="1861059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pencil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BC77A33-43E8-4E7B-829C-768CED8C0045}"/>
              </a:ext>
            </a:extLst>
          </p:cNvPr>
          <p:cNvSpPr txBox="1"/>
          <p:nvPr/>
        </p:nvSpPr>
        <p:spPr>
          <a:xfrm rot="21321731">
            <a:off x="7668198" y="1793397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latin typeface="Ink Free" panose="03080402000500000000" pitchFamily="66" charset="0"/>
              </a:rPr>
              <a:t>book</a:t>
            </a:r>
            <a:endParaRPr lang="hr-HR" sz="3200" dirty="0">
              <a:latin typeface="Ink Free" panose="03080402000500000000" pitchFamily="66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CB7072-4268-4CB4-A2A0-AB1E3BCAE142}"/>
              </a:ext>
            </a:extLst>
          </p:cNvPr>
          <p:cNvSpPr txBox="1"/>
          <p:nvPr/>
        </p:nvSpPr>
        <p:spPr>
          <a:xfrm>
            <a:off x="3931815" y="566428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Remember all words about school you already know!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C0B1F74-ED3A-4258-BC22-FCA543A10E4B}"/>
              </a:ext>
            </a:extLst>
          </p:cNvPr>
          <p:cNvSpPr txBox="1"/>
          <p:nvPr/>
        </p:nvSpPr>
        <p:spPr>
          <a:xfrm>
            <a:off x="3083754" y="5394909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Which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things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do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you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have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in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your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bag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?</a:t>
            </a:r>
          </a:p>
          <a:p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9" grpId="0" build="allAtOnce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3E03158-9C72-4B6A-A0A4-CDDA6B7C7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08149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799F032-C10E-4E48-BD24-C4A44D3F4CEB}"/>
              </a:ext>
            </a:extLst>
          </p:cNvPr>
          <p:cNvSpPr txBox="1"/>
          <p:nvPr/>
        </p:nvSpPr>
        <p:spPr>
          <a:xfrm>
            <a:off x="5348748" y="203826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Book p. 6.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B36C85D-6A42-4ADB-A53A-FC8C2A2D2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815" y="799772"/>
            <a:ext cx="6914698" cy="27475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4501B601-DE2B-4701-A707-3FFC8EB05919}"/>
              </a:ext>
            </a:extLst>
          </p:cNvPr>
          <p:cNvSpPr txBox="1"/>
          <p:nvPr/>
        </p:nvSpPr>
        <p:spPr>
          <a:xfrm>
            <a:off x="5886111" y="2209921"/>
            <a:ext cx="11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papuče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66A020-F5D5-4692-A438-6C3FF2772CB2}"/>
              </a:ext>
            </a:extLst>
          </p:cNvPr>
          <p:cNvSpPr txBox="1"/>
          <p:nvPr/>
        </p:nvSpPr>
        <p:spPr>
          <a:xfrm>
            <a:off x="8895312" y="2209921"/>
            <a:ext cx="11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učenici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BDC8E6C-6AFC-4DEC-A112-3557F344509E}"/>
              </a:ext>
            </a:extLst>
          </p:cNvPr>
          <p:cNvSpPr txBox="1"/>
          <p:nvPr/>
        </p:nvSpPr>
        <p:spPr>
          <a:xfrm>
            <a:off x="5803988" y="2878627"/>
            <a:ext cx="11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ocjene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3109D9C-5894-41CD-9C13-4A3D00F8FDAE}"/>
              </a:ext>
            </a:extLst>
          </p:cNvPr>
          <p:cNvSpPr txBox="1"/>
          <p:nvPr/>
        </p:nvSpPr>
        <p:spPr>
          <a:xfrm>
            <a:off x="7573103" y="2878256"/>
            <a:ext cx="11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pernica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EA970AF-EDFC-48A1-8253-4185B1D895D8}"/>
              </a:ext>
            </a:extLst>
          </p:cNvPr>
          <p:cNvSpPr txBox="1"/>
          <p:nvPr/>
        </p:nvSpPr>
        <p:spPr>
          <a:xfrm>
            <a:off x="5222645" y="3751583"/>
            <a:ext cx="6843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Listen and fill in!</a:t>
            </a: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r>
              <a:rPr lang="hr-HR" sz="2000" dirty="0">
                <a:solidFill>
                  <a:schemeClr val="bg1"/>
                </a:solidFill>
                <a:latin typeface="Avenir Next LT Pro" panose="020B0504020202020204" pitchFamily="34" charset="-1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https://www.e-sfera.hr/dodatni-digitalni-sadrzaji/4209c607-1097-4aa5-a68e-7f77788a09fc/assets/audio/01_starting_up_recipe_for_good_pupil.mp3</a:t>
            </a:r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05_01_starting_up_recipe_for_good_pupil">
            <a:hlinkClick r:id="" action="ppaction://media"/>
            <a:extLst>
              <a:ext uri="{FF2B5EF4-FFF2-40B4-BE49-F238E27FC236}">
                <a16:creationId xmlns:a16="http://schemas.microsoft.com/office/drawing/2014/main" id="{7F66D8D8-2497-42CC-AF85-AB5BA3015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0679" y="428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6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3E03158-9C72-4B6A-A0A4-CDDA6B7C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8149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799F032-C10E-4E48-BD24-C4A44D3F4CEB}"/>
              </a:ext>
            </a:extLst>
          </p:cNvPr>
          <p:cNvSpPr txBox="1"/>
          <p:nvPr/>
        </p:nvSpPr>
        <p:spPr>
          <a:xfrm>
            <a:off x="5348748" y="203826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PROVJERI!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11C959-151C-4D32-99BB-95A70CEB8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029" y="688489"/>
            <a:ext cx="7379241" cy="57973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7AA083-F6A8-4A43-8C66-5F17DEE501F4}"/>
              </a:ext>
            </a:extLst>
          </p:cNvPr>
          <p:cNvSpPr txBox="1"/>
          <p:nvPr/>
        </p:nvSpPr>
        <p:spPr>
          <a:xfrm>
            <a:off x="6688826" y="892315"/>
            <a:ext cx="208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pupils</a:t>
            </a:r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261F864-83BB-41BA-9CEB-72B5BCC22A20}"/>
              </a:ext>
            </a:extLst>
          </p:cNvPr>
          <p:cNvSpPr txBox="1"/>
          <p:nvPr/>
        </p:nvSpPr>
        <p:spPr>
          <a:xfrm>
            <a:off x="7191431" y="1937882"/>
            <a:ext cx="208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pencil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box</a:t>
            </a:r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84D55F-7CDD-45C6-A89C-E497D6BC1D4F}"/>
              </a:ext>
            </a:extLst>
          </p:cNvPr>
          <p:cNvSpPr txBox="1"/>
          <p:nvPr/>
        </p:nvSpPr>
        <p:spPr>
          <a:xfrm>
            <a:off x="7300245" y="2589186"/>
            <a:ext cx="208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slippers</a:t>
            </a:r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D4180C3-B590-4DC9-992E-6E899546AC74}"/>
              </a:ext>
            </a:extLst>
          </p:cNvPr>
          <p:cNvSpPr txBox="1"/>
          <p:nvPr/>
        </p:nvSpPr>
        <p:spPr>
          <a:xfrm>
            <a:off x="4857714" y="4605497"/>
            <a:ext cx="208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teachers</a:t>
            </a:r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9DBACAC-98D5-4F0A-9E30-66A3483CE66E}"/>
              </a:ext>
            </a:extLst>
          </p:cNvPr>
          <p:cNvSpPr txBox="1"/>
          <p:nvPr/>
        </p:nvSpPr>
        <p:spPr>
          <a:xfrm>
            <a:off x="6529255" y="5261712"/>
            <a:ext cx="208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marks</a:t>
            </a:r>
            <a:endParaRPr lang="hr-HR" sz="2000" i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16080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AC744B8-469A-4EDC-A58F-1E62BA01663A}"/>
              </a:ext>
            </a:extLst>
          </p:cNvPr>
          <p:cNvSpPr txBox="1"/>
          <p:nvPr/>
        </p:nvSpPr>
        <p:spPr>
          <a:xfrm>
            <a:off x="2674374" y="1356972"/>
            <a:ext cx="68432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recipe</a:t>
            </a:r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recept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backpack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ruksak</a:t>
            </a:r>
            <a:endParaRPr lang="hr-HR" sz="2000" b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instead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umjesto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scissors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škare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glue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ljepilo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form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razred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fun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zabavan</a:t>
            </a: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cool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fora</a:t>
            </a:r>
            <a:endParaRPr lang="hr-HR" sz="2000" b="1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  <a:p>
            <a:r>
              <a:rPr lang="hr-HR" sz="2000" b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crisps</a:t>
            </a:r>
            <a:r>
              <a:rPr lang="hr-HR" sz="2000" b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grickalice</a:t>
            </a:r>
          </a:p>
          <a:p>
            <a:endParaRPr lang="hr-HR" sz="2000" dirty="0">
              <a:solidFill>
                <a:srgbClr val="7E0000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75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3E03158-9C72-4B6A-A0A4-CDDA6B7C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6"/>
            <a:ext cx="5108149" cy="682258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799F032-C10E-4E48-BD24-C4A44D3F4CEB}"/>
              </a:ext>
            </a:extLst>
          </p:cNvPr>
          <p:cNvSpPr txBox="1"/>
          <p:nvPr/>
        </p:nvSpPr>
        <p:spPr>
          <a:xfrm>
            <a:off x="5348748" y="203826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Book, p.7.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83E288-93C8-46CA-B07A-B7411D49B3F9}"/>
              </a:ext>
            </a:extLst>
          </p:cNvPr>
          <p:cNvSpPr txBox="1"/>
          <p:nvPr/>
        </p:nvSpPr>
        <p:spPr>
          <a:xfrm>
            <a:off x="5348748" y="603936"/>
            <a:ext cx="6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Who says these sentences: (T/teacher), or a (P/pupil).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C63CC8-AA2C-4A75-BD83-A2944065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67" y="2327485"/>
            <a:ext cx="7779775" cy="37029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3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274BDE3-4560-4D53-919D-570A736C6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5" y="255701"/>
            <a:ext cx="4022837" cy="32261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AEEBE26-EAD5-465C-B43B-886EE786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5" y="3406552"/>
            <a:ext cx="4022142" cy="32256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F1E0C4B-2349-46EE-8A7F-26AE0F35DC39}"/>
              </a:ext>
            </a:extLst>
          </p:cNvPr>
          <p:cNvSpPr txBox="1"/>
          <p:nvPr/>
        </p:nvSpPr>
        <p:spPr>
          <a:xfrm>
            <a:off x="4630975" y="266459"/>
            <a:ext cx="684325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Mogu li izaći van (iz učionice)?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Tko je odsutan? 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Što imamo za domaću zadaću?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Otvorite svoje knjige na 8. stranici.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Izvoli!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Tko želi čitati?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Kako kažemo „pčela” na engleskom jeziku?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Možete li ponoviti?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Završio sam!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Oprostite što kasnim.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Hvala.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Što znači riječ „</a:t>
            </a:r>
            <a:r>
              <a:rPr lang="hr-HR" sz="1950" i="1" dirty="0" err="1">
                <a:solidFill>
                  <a:srgbClr val="7E0000"/>
                </a:solidFill>
                <a:latin typeface="Avenir Next LT Pro" panose="020B0504020202020204" pitchFamily="34" charset="-18"/>
              </a:rPr>
              <a:t>dangerous</a:t>
            </a: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”?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Prepišite ovo u svoju bilježnicu!</a:t>
            </a:r>
          </a:p>
          <a:p>
            <a:pPr>
              <a:lnSpc>
                <a:spcPct val="150000"/>
              </a:lnSpc>
            </a:pPr>
            <a:r>
              <a:rPr lang="hr-HR" sz="1950" i="1" dirty="0">
                <a:solidFill>
                  <a:srgbClr val="7E0000"/>
                </a:solidFill>
                <a:latin typeface="Avenir Next LT Pro" panose="020B0504020202020204" pitchFamily="34" charset="-18"/>
              </a:rPr>
              <a:t>Budite tiho!</a:t>
            </a:r>
            <a:endParaRPr lang="hr-HR" sz="1950" i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520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niOkvir 14">
            <a:extLst>
              <a:ext uri="{FF2B5EF4-FFF2-40B4-BE49-F238E27FC236}">
                <a16:creationId xmlns:a16="http://schemas.microsoft.com/office/drawing/2014/main" id="{BEA970AF-EDFC-48A1-8253-4185B1D895D8}"/>
              </a:ext>
            </a:extLst>
          </p:cNvPr>
          <p:cNvSpPr txBox="1"/>
          <p:nvPr/>
        </p:nvSpPr>
        <p:spPr>
          <a:xfrm>
            <a:off x="580913" y="4586761"/>
            <a:ext cx="8659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Poslušaj zvučni zapis i stavi kvačicu pored rečenica koje čuješ!</a:t>
            </a: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r>
              <a:rPr lang="hr-HR" sz="2000" dirty="0">
                <a:solidFill>
                  <a:schemeClr val="bg1"/>
                </a:solidFill>
                <a:latin typeface="Avenir Next LT Pro" panose="020B0504020202020204" pitchFamily="34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https://www.e-sfera.hr/dodatni-digitalni-sadrzaji/4209c607-1097-4aa5-a68e-7f77788a09fc/assets/audio/02_starting_up_classroom_language.mp3</a:t>
            </a:r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9FB4089-1504-4C88-AA00-8E63D6A91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9" y="419746"/>
            <a:ext cx="7779775" cy="37029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5_02_starting_up_classroom_language">
            <a:hlinkClick r:id="" action="ppaction://media"/>
            <a:extLst>
              <a:ext uri="{FF2B5EF4-FFF2-40B4-BE49-F238E27FC236}">
                <a16:creationId xmlns:a16="http://schemas.microsoft.com/office/drawing/2014/main" id="{B9DF712B-24A8-4C40-9361-9A540470E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0284" y="4562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7002F66-9C8D-4D7A-ACF5-8F53003C04E1}"/>
              </a:ext>
            </a:extLst>
          </p:cNvPr>
          <p:cNvSpPr txBox="1"/>
          <p:nvPr/>
        </p:nvSpPr>
        <p:spPr>
          <a:xfrm>
            <a:off x="763793" y="348248"/>
            <a:ext cx="8659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7E0000"/>
                </a:solidFill>
                <a:latin typeface="Avenir Next LT Pro" panose="020B0504020202020204" pitchFamily="34" charset="-18"/>
              </a:rPr>
              <a:t>Play the game and practice!</a:t>
            </a: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r>
              <a:rPr lang="hr-HR" sz="2000" dirty="0">
                <a:solidFill>
                  <a:schemeClr val="bg1"/>
                </a:solidFill>
                <a:latin typeface="Avenir Next LT Pro" panose="020B0504020202020204" pitchFamily="34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https://wordwall.net/resource/274095</a:t>
            </a:r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  <a:p>
            <a:endParaRPr lang="hr-HR" sz="20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73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279</Words>
  <Application>Microsoft Office PowerPoint</Application>
  <PresentationFormat>Widescreen</PresentationFormat>
  <Paragraphs>54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Ink Free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101</cp:revision>
  <dcterms:created xsi:type="dcterms:W3CDTF">2017-01-15T10:30:28Z</dcterms:created>
  <dcterms:modified xsi:type="dcterms:W3CDTF">2022-07-07T13:30:53Z</dcterms:modified>
</cp:coreProperties>
</file>